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ctiveX/activeX1.xml" ContentType="application/vnd.ms-office.activeX+xml"/>
  <Override PartName="/ppt/notesSlides/notesSlide6.xml" ContentType="application/vnd.openxmlformats-officedocument.presentationml.notesSlide+xml"/>
  <Override PartName="/ppt/activeX/activeX2.xml" ContentType="application/vnd.ms-office.activeX+xml"/>
  <Override PartName="/ppt/notesSlides/notesSlide7.xml" ContentType="application/vnd.openxmlformats-officedocument.presentationml.notesSlide+xml"/>
  <Override PartName="/ppt/activeX/activeX3.xml" ContentType="application/vnd.ms-office.activeX+xml"/>
  <Override PartName="/ppt/notesSlides/notesSlide8.xml" ContentType="application/vnd.openxmlformats-officedocument.presentationml.notesSlide+xml"/>
  <Override PartName="/ppt/activeX/activeX4.xml" ContentType="application/vnd.ms-office.activeX+xml"/>
  <Override PartName="/ppt/notesSlides/notesSlide9.xml" ContentType="application/vnd.openxmlformats-officedocument.presentationml.notesSlide+xml"/>
  <Override PartName="/ppt/activeX/activeX5.xml" ContentType="application/vnd.ms-office.activeX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5" r:id="rId2"/>
  </p:sldMasterIdLst>
  <p:notesMasterIdLst>
    <p:notesMasterId r:id="rId24"/>
  </p:notesMasterIdLst>
  <p:handoutMasterIdLst>
    <p:handoutMasterId r:id="rId25"/>
  </p:handoutMasterIdLst>
  <p:sldIdLst>
    <p:sldId id="256" r:id="rId3"/>
    <p:sldId id="257" r:id="rId4"/>
    <p:sldId id="258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2" r:id="rId14"/>
    <p:sldId id="273" r:id="rId15"/>
    <p:sldId id="274" r:id="rId16"/>
    <p:sldId id="275" r:id="rId17"/>
    <p:sldId id="276" r:id="rId18"/>
    <p:sldId id="278" r:id="rId19"/>
    <p:sldId id="279" r:id="rId20"/>
    <p:sldId id="280" r:id="rId21"/>
    <p:sldId id="283" r:id="rId22"/>
    <p:sldId id="282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294"/>
    <a:srgbClr val="2B4C73"/>
    <a:srgbClr val="8DC7FB"/>
    <a:srgbClr val="0476DE"/>
    <a:srgbClr val="D27800"/>
    <a:srgbClr val="9BCFFD"/>
    <a:srgbClr val="C8E4FD"/>
    <a:srgbClr val="FFB9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8239" autoAdjust="0"/>
    <p:restoredTop sz="94660"/>
  </p:normalViewPr>
  <p:slideViewPr>
    <p:cSldViewPr>
      <p:cViewPr varScale="1">
        <p:scale>
          <a:sx n="94" d="100"/>
          <a:sy n="94" d="100"/>
        </p:scale>
        <p:origin x="-18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2250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E1ACF40-89F0-43BD-9799-23725FCC991A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419993B-A4AE-4953-919D-DF13021360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212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23B9679F-21AC-4EE8-A801-E44693B6B6EF}" type="datetimeFigureOut">
              <a:rPr lang="en-US"/>
              <a:pPr/>
              <a:t>12/5/2013</a:t>
            </a:fld>
            <a:endParaRPr lang="en-US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78DEF0CB-CF3E-4D1A-A7BB-D8200E1842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8157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Tit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23813" y="4495800"/>
            <a:ext cx="9080500" cy="1447800"/>
          </a:xfrm>
          <a:prstGeom prst="rect">
            <a:avLst/>
          </a:prstGeom>
          <a:solidFill>
            <a:srgbClr val="386294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Oval 16"/>
          <p:cNvSpPr/>
          <p:nvPr userDrawn="1"/>
        </p:nvSpPr>
        <p:spPr>
          <a:xfrm>
            <a:off x="4038600" y="2819400"/>
            <a:ext cx="1447800" cy="1447800"/>
          </a:xfrm>
          <a:prstGeom prst="ellipse">
            <a:avLst/>
          </a:prstGeom>
          <a:blipFill dpi="0" rotWithShape="1">
            <a:blip r:embed="rId2" cstate="print"/>
            <a:srcRect/>
            <a:tile tx="-533400" ty="-88900" sx="34000" sy="34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17"/>
          <p:cNvSpPr/>
          <p:nvPr userDrawn="1"/>
        </p:nvSpPr>
        <p:spPr>
          <a:xfrm>
            <a:off x="5715000" y="2819400"/>
            <a:ext cx="1447800" cy="1447800"/>
          </a:xfrm>
          <a:prstGeom prst="ellipse">
            <a:avLst/>
          </a:prstGeom>
          <a:blipFill dpi="0" rotWithShape="1">
            <a:blip r:embed="rId3" cstate="print"/>
            <a:srcRect/>
            <a:tile tx="-330200" ty="19050" sx="36000" sy="36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8"/>
          <p:cNvSpPr/>
          <p:nvPr userDrawn="1"/>
        </p:nvSpPr>
        <p:spPr>
          <a:xfrm>
            <a:off x="7391400" y="2819400"/>
            <a:ext cx="1447800" cy="1447800"/>
          </a:xfrm>
          <a:prstGeom prst="ellipse">
            <a:avLst/>
          </a:prstGeom>
          <a:blipFill dpi="0" rotWithShape="1">
            <a:blip r:embed="rId4" cstate="print"/>
            <a:srcRect/>
            <a:tile tx="-336550" ty="-25400" sx="38000" sy="38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0" y="4572000"/>
            <a:ext cx="8915400" cy="12954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r">
              <a:buFontTx/>
              <a:buNone/>
              <a:defRPr sz="72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7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152400"/>
            <a:ext cx="8258175" cy="12192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9"/>
          <p:cNvSpPr txBox="1"/>
          <p:nvPr userDrawn="1"/>
        </p:nvSpPr>
        <p:spPr>
          <a:xfrm>
            <a:off x="1905000" y="6324600"/>
            <a:ext cx="6096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(click above to play)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7086600" cy="1066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4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0"/>
          </p:nvPr>
        </p:nvSpPr>
        <p:spPr>
          <a:xfrm>
            <a:off x="1905000" y="1676400"/>
            <a:ext cx="6099048" cy="4572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7467600" cy="39624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37338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1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7467600" cy="1600199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Main Picture Bottom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160019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None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288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McGraw-Hill Companies  ∙  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Art of Public Speaking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11th Edition © 2012 Stephen E. Lucas.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E6F29-D81C-4336-AFC7-AB9EC2F50BF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3FF13-C39C-4C50-BAFE-C93C522629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wm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My%20Public%20Speaking%20PowerPoints\Delivery\Video13.3.wmv" TargetMode="Externa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OKgs3zkSQOE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youtu.be/KKEQL7Fq3-U" TargetMode="External"/><Relationship Id="rId5" Type="http://schemas.openxmlformats.org/officeDocument/2006/relationships/hyperlink" Target="http://youtu.be/mXDLLUOxmsY" TargetMode="External"/><Relationship Id="rId4" Type="http://schemas.openxmlformats.org/officeDocument/2006/relationships/hyperlink" Target="http://youtu.be/PsA84svSNsc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wmf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wmf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Delivery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Vocalized Pauses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3505200" cy="3962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When the speaker says “uh,” “</a:t>
            </a:r>
            <a:r>
              <a:rPr lang="en-US" dirty="0" err="1" smtClean="0"/>
              <a:t>er</a:t>
            </a:r>
            <a:r>
              <a:rPr lang="en-US" dirty="0" smtClean="0"/>
              <a:t>,” “</a:t>
            </a:r>
            <a:r>
              <a:rPr lang="en-US" dirty="0" err="1" smtClean="0"/>
              <a:t>ya</a:t>
            </a:r>
            <a:r>
              <a:rPr lang="en-US" dirty="0" smtClean="0"/>
              <a:t> know,” “um,” etc.</a:t>
            </a:r>
            <a:endParaRPr 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7652" name="ShockwaveFlash1" r:id="rId2" imgW="3657600" imgH="2743200"/>
        </mc:Choice>
        <mc:Fallback>
          <p:control name="ShockwaveFlash1" r:id="rId2" imgW="3657600" imgH="274320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3000" y="2667000"/>
                  <a:ext cx="3657600" cy="274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Vocal Variety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057400"/>
            <a:ext cx="3962400" cy="41910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Changes in rate, pitch, volume.</a:t>
            </a:r>
          </a:p>
          <a:p>
            <a:pPr fontAlgn="auto">
              <a:defRPr/>
            </a:pPr>
            <a:r>
              <a:rPr lang="en-US" sz="3600" dirty="0" smtClean="0"/>
              <a:t>Gives voice expressiveness.</a:t>
            </a:r>
            <a:endParaRPr lang="en-US" sz="3600" dirty="0"/>
          </a:p>
        </p:txBody>
      </p:sp>
      <p:pic>
        <p:nvPicPr>
          <p:cNvPr id="5" name="Picture Placeholder 4" descr="PPT-Ch13-3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1440" r="24480"/>
          <a:stretch>
            <a:fillRect/>
          </a:stretch>
        </p:blipFill>
        <p:spPr>
          <a:xfrm>
            <a:off x="5029200" y="2133600"/>
            <a:ext cx="3716337" cy="3962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Pronunciation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dirty="0" smtClean="0"/>
              <a:t>Accepted standard of sound, rhythm in given language.</a:t>
            </a:r>
          </a:p>
          <a:p>
            <a:pPr fontAlgn="auto"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How do you say . . . ?</a:t>
            </a:r>
          </a:p>
          <a:p>
            <a:pPr fontAlgn="auto"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•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Tomato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•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Aunt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Articulation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dirty="0" smtClean="0"/>
              <a:t>Physical production of speech sounds.</a:t>
            </a:r>
          </a:p>
          <a:p>
            <a:pPr fontAlgn="auto"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How do you say . . . ?</a:t>
            </a:r>
          </a:p>
          <a:p>
            <a:pPr fontAlgn="auto"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•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Huntington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•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Extraordinary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Dialect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sz="3600" dirty="0" smtClean="0"/>
              <a:t>Variety of language distinguished by accent, grammar, vocabulary.</a:t>
            </a:r>
          </a:p>
          <a:p>
            <a:pPr fontAlgn="auto"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Do you stand “in line” or “on line?”</a:t>
            </a:r>
          </a:p>
          <a:p>
            <a:pPr fontAlgn="auto"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Do you say “y’all” or “everyone?”</a:t>
            </a:r>
          </a:p>
          <a:p>
            <a:pPr fontAlgn="auto"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Is it an “elevator” or a “lift?”</a:t>
            </a:r>
          </a:p>
          <a:p>
            <a:pPr fontAlgn="auto">
              <a:defRPr/>
            </a:pP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Speaker’s 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4114800" cy="41910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Personal appearance</a:t>
            </a:r>
          </a:p>
          <a:p>
            <a:pPr fontAlgn="auto">
              <a:defRPr/>
            </a:pPr>
            <a:r>
              <a:rPr lang="en-US" dirty="0" smtClean="0"/>
              <a:t>Movement</a:t>
            </a:r>
          </a:p>
          <a:p>
            <a:pPr fontAlgn="auto">
              <a:defRPr/>
            </a:pPr>
            <a:r>
              <a:rPr lang="en-US" dirty="0" smtClean="0"/>
              <a:t>Gestures</a:t>
            </a:r>
          </a:p>
          <a:p>
            <a:pPr fontAlgn="auto">
              <a:defRPr/>
            </a:pPr>
            <a:r>
              <a:rPr lang="en-US" dirty="0" smtClean="0"/>
              <a:t>Eye contact</a:t>
            </a:r>
            <a:endParaRPr lang="en-US" dirty="0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1" y="2209799"/>
            <a:ext cx="2647950" cy="3916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dirty="0" smtClean="0"/>
              <a:t>Eye Contact</a:t>
            </a:r>
            <a:endParaRPr lang="en-US" sz="4800" dirty="0"/>
          </a:p>
        </p:txBody>
      </p:sp>
      <p:pic>
        <p:nvPicPr>
          <p:cNvPr id="6" name="Video13.3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Practicing Delivery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Prepare speaking outline.</a:t>
            </a:r>
          </a:p>
          <a:p>
            <a:pPr fontAlgn="auto">
              <a:defRPr/>
            </a:pPr>
            <a:r>
              <a:rPr lang="en-US" sz="3600" dirty="0" smtClean="0"/>
              <a:t>Go through prepared outline aloud.</a:t>
            </a:r>
          </a:p>
          <a:p>
            <a:pPr fontAlgn="auto">
              <a:defRPr/>
            </a:pPr>
            <a:r>
              <a:rPr lang="en-US" sz="3600" dirty="0" smtClean="0"/>
              <a:t>Practice speech aloud.</a:t>
            </a:r>
          </a:p>
          <a:p>
            <a:pPr fontAlgn="auto">
              <a:defRPr/>
            </a:pPr>
            <a:r>
              <a:rPr lang="en-US" sz="3600" dirty="0" smtClean="0"/>
              <a:t>Polish, refine delivery.</a:t>
            </a:r>
          </a:p>
          <a:p>
            <a:pPr fontAlgn="auto">
              <a:defRPr/>
            </a:pPr>
            <a:r>
              <a:rPr lang="en-US" sz="3600" dirty="0" smtClean="0"/>
              <a:t>Give dress rehearsal.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Preparing Q&amp;A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8800" y="1981200"/>
            <a:ext cx="3200400" cy="44958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Formulate answers to possible questions</a:t>
            </a:r>
          </a:p>
          <a:p>
            <a:pPr fontAlgn="auto">
              <a:defRPr/>
            </a:pPr>
            <a:r>
              <a:rPr lang="en-US" sz="3600" dirty="0" smtClean="0"/>
              <a:t>Practice delivery of answers</a:t>
            </a:r>
            <a:endParaRPr lang="en-US" sz="3600" dirty="0"/>
          </a:p>
        </p:txBody>
      </p:sp>
      <p:pic>
        <p:nvPicPr>
          <p:cNvPr id="5" name="Picture Placeholder 4" descr="PPT-Ch13-4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15840" r="21600"/>
          <a:stretch>
            <a:fillRect/>
          </a:stretch>
        </p:blipFill>
        <p:spPr>
          <a:xfrm>
            <a:off x="1384300" y="2057400"/>
            <a:ext cx="3873500" cy="3962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Managing Q&amp;A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Approach with positive attitude.</a:t>
            </a:r>
          </a:p>
          <a:p>
            <a:pPr fontAlgn="auto">
              <a:defRPr/>
            </a:pPr>
            <a:r>
              <a:rPr lang="en-US" sz="3600" dirty="0" smtClean="0"/>
              <a:t>Listen carefully.</a:t>
            </a:r>
          </a:p>
          <a:p>
            <a:pPr fontAlgn="auto">
              <a:defRPr/>
            </a:pPr>
            <a:r>
              <a:rPr lang="en-US" sz="3600" dirty="0" smtClean="0"/>
              <a:t>Direct answers to entire audience.  (Repeat question.)</a:t>
            </a:r>
          </a:p>
          <a:p>
            <a:pPr fontAlgn="auto">
              <a:defRPr/>
            </a:pPr>
            <a:r>
              <a:rPr lang="en-US" sz="3600" dirty="0" smtClean="0"/>
              <a:t>Be honest, straightforward.</a:t>
            </a:r>
          </a:p>
          <a:p>
            <a:pPr fontAlgn="auto">
              <a:defRPr/>
            </a:pPr>
            <a:r>
              <a:rPr lang="en-US" sz="3600" dirty="0" smtClean="0"/>
              <a:t>Stay on track.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pc="-100" dirty="0" smtClean="0"/>
              <a:t>Nonverbal Communication</a:t>
            </a:r>
            <a:endParaRPr lang="en-US" spc="-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0"/>
            <a:ext cx="7467600" cy="8382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Based on use of voice and body.</a:t>
            </a:r>
            <a:endParaRPr lang="en-US" sz="3600" dirty="0"/>
          </a:p>
        </p:txBody>
      </p:sp>
      <p:pic>
        <p:nvPicPr>
          <p:cNvPr id="6" name="Picture Placeholder 5" descr="PPT-Ch13-1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6956" b="6956"/>
          <a:stretch>
            <a:fillRect/>
          </a:stretch>
        </p:blipFill>
        <p:spPr>
          <a:xfrm>
            <a:off x="2209800" y="2895600"/>
            <a:ext cx="54864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Managing Q&amp;A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Gov. </a:t>
            </a:r>
            <a:r>
              <a:rPr lang="en-US" sz="2000" dirty="0"/>
              <a:t>Rick </a:t>
            </a:r>
            <a:r>
              <a:rPr lang="en-US" sz="2000" dirty="0" smtClean="0"/>
              <a:t>Scott</a:t>
            </a:r>
            <a:r>
              <a:rPr lang="en-US" sz="2000" dirty="0"/>
              <a:t>: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>
                <a:hlinkClick r:id="rId3"/>
              </a:rPr>
              <a:t>http</a:t>
            </a:r>
            <a:r>
              <a:rPr lang="en-US" sz="2000" dirty="0">
                <a:hlinkClick r:id="rId3"/>
              </a:rPr>
              <a:t>://</a:t>
            </a:r>
            <a:r>
              <a:rPr lang="en-US" sz="2000" dirty="0" smtClean="0">
                <a:hlinkClick r:id="rId3"/>
              </a:rPr>
              <a:t>youtu.be/OKgs3zkSQOE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Gov. </a:t>
            </a:r>
            <a:r>
              <a:rPr lang="en-US" sz="2000" dirty="0"/>
              <a:t>John Kasich: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>
                <a:hlinkClick r:id="rId4"/>
              </a:rPr>
              <a:t>http</a:t>
            </a:r>
            <a:r>
              <a:rPr lang="en-US" sz="2000" dirty="0">
                <a:hlinkClick r:id="rId4"/>
              </a:rPr>
              <a:t>://</a:t>
            </a:r>
            <a:r>
              <a:rPr lang="en-US" sz="2000" dirty="0" smtClean="0">
                <a:hlinkClick r:id="rId4"/>
              </a:rPr>
              <a:t>youtu.be/PsA84svSNsc</a:t>
            </a:r>
            <a:r>
              <a:rPr lang="en-US" sz="2000" dirty="0" smtClean="0"/>
              <a:t> </a:t>
            </a:r>
          </a:p>
          <a:p>
            <a:r>
              <a:rPr lang="en-US" sz="2000" dirty="0"/>
              <a:t>President Kennedy: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>
                <a:hlinkClick r:id="rId5"/>
              </a:rPr>
              <a:t>http</a:t>
            </a:r>
            <a:r>
              <a:rPr lang="en-US" sz="2000" dirty="0">
                <a:hlinkClick r:id="rId5"/>
              </a:rPr>
              <a:t>://</a:t>
            </a:r>
            <a:r>
              <a:rPr lang="en-US" sz="2000" dirty="0" smtClean="0">
                <a:hlinkClick r:id="rId5"/>
              </a:rPr>
              <a:t>youtu.be/mXDLLUOxmsY</a:t>
            </a:r>
            <a:r>
              <a:rPr lang="en-US" sz="2000" dirty="0" smtClean="0"/>
              <a:t> </a:t>
            </a:r>
          </a:p>
          <a:p>
            <a:r>
              <a:rPr lang="en-US" sz="2000" dirty="0"/>
              <a:t>David Axelrod: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>
                <a:hlinkClick r:id="rId6"/>
              </a:rPr>
              <a:t>http</a:t>
            </a:r>
            <a:r>
              <a:rPr lang="en-US" sz="2000" dirty="0">
                <a:hlinkClick r:id="rId6"/>
              </a:rPr>
              <a:t>://</a:t>
            </a:r>
            <a:r>
              <a:rPr lang="en-US" sz="2000" dirty="0" smtClean="0">
                <a:hlinkClick r:id="rId6"/>
              </a:rPr>
              <a:t>youtu.be/KKEQL7Fq3-U</a:t>
            </a:r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766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Methods of Delivery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33600"/>
            <a:ext cx="7772400" cy="4191000"/>
          </a:xfrm>
        </p:spPr>
        <p:txBody>
          <a:bodyPr/>
          <a:lstStyle/>
          <a:p>
            <a:pPr fontAlgn="auto">
              <a:defRPr/>
            </a:pPr>
            <a:r>
              <a:rPr lang="en-US" u="sng" dirty="0" smtClean="0"/>
              <a:t>Manuscript</a:t>
            </a:r>
            <a:r>
              <a:rPr lang="en-US" dirty="0" smtClean="0"/>
              <a:t>: written fully/read</a:t>
            </a:r>
          </a:p>
          <a:p>
            <a:pPr fontAlgn="auto">
              <a:defRPr/>
            </a:pPr>
            <a:r>
              <a:rPr lang="en-US" u="sng" dirty="0" smtClean="0"/>
              <a:t>Memory</a:t>
            </a:r>
            <a:r>
              <a:rPr lang="en-US" dirty="0" smtClean="0"/>
              <a:t>: written but no notes</a:t>
            </a:r>
          </a:p>
          <a:p>
            <a:pPr fontAlgn="auto">
              <a:defRPr/>
            </a:pPr>
            <a:r>
              <a:rPr lang="en-US" u="sng" dirty="0" smtClean="0"/>
              <a:t>Impromptu</a:t>
            </a:r>
            <a:r>
              <a:rPr lang="en-US" dirty="0" smtClean="0"/>
              <a:t>: Little or no prep</a:t>
            </a:r>
          </a:p>
          <a:p>
            <a:pPr fontAlgn="auto">
              <a:defRPr/>
            </a:pPr>
            <a:r>
              <a:rPr lang="en-US" u="sng" dirty="0" smtClean="0"/>
              <a:t>Extemporaneous</a:t>
            </a:r>
            <a:r>
              <a:rPr lang="en-US" dirty="0" smtClean="0"/>
              <a:t>: Prepared, rehearsed, with brief notes</a:t>
            </a:r>
          </a:p>
          <a:p>
            <a:pPr fontAlgn="auto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000" dirty="0" smtClean="0"/>
              <a:t>Goal: Conversational Quality</a:t>
            </a:r>
            <a:endParaRPr lang="en-US" sz="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3276600" cy="3962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Sounds spontaneous no matter how often rehearsed.</a:t>
            </a:r>
            <a:endParaRPr lang="en-US" dirty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 l="29333" t="6015"/>
          <a:stretch>
            <a:fillRect/>
          </a:stretch>
        </p:blipFill>
        <p:spPr bwMode="auto">
          <a:xfrm>
            <a:off x="4800600" y="2362200"/>
            <a:ext cx="4038600" cy="3571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Speaker’s Voice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1"/>
            <a:ext cx="7620000" cy="3657599"/>
          </a:xfrm>
        </p:spPr>
        <p:txBody>
          <a:bodyPr numCol="2"/>
          <a:lstStyle/>
          <a:p>
            <a:pPr fontAlgn="auto">
              <a:defRPr/>
            </a:pPr>
            <a:r>
              <a:rPr lang="en-US" dirty="0" smtClean="0"/>
              <a:t>Volume</a:t>
            </a:r>
          </a:p>
          <a:p>
            <a:pPr fontAlgn="auto">
              <a:defRPr/>
            </a:pPr>
            <a:r>
              <a:rPr lang="en-US" dirty="0" smtClean="0"/>
              <a:t>Pitch</a:t>
            </a:r>
          </a:p>
          <a:p>
            <a:pPr fontAlgn="auto">
              <a:defRPr/>
            </a:pPr>
            <a:r>
              <a:rPr lang="en-US" dirty="0" smtClean="0"/>
              <a:t>Rate</a:t>
            </a:r>
          </a:p>
          <a:p>
            <a:pPr fontAlgn="auto">
              <a:defRPr/>
            </a:pPr>
            <a:r>
              <a:rPr lang="en-US" dirty="0" smtClean="0"/>
              <a:t>Pauses</a:t>
            </a:r>
          </a:p>
          <a:p>
            <a:pPr fontAlgn="auto">
              <a:defRPr/>
            </a:pPr>
            <a:r>
              <a:rPr lang="en-US" dirty="0" smtClean="0"/>
              <a:t>Vocal variety</a:t>
            </a:r>
          </a:p>
          <a:p>
            <a:pPr fontAlgn="auto">
              <a:defRPr/>
            </a:pPr>
            <a:r>
              <a:rPr lang="en-US" dirty="0" smtClean="0"/>
              <a:t>Pronunciation</a:t>
            </a:r>
          </a:p>
          <a:p>
            <a:pPr fontAlgn="auto">
              <a:defRPr/>
            </a:pPr>
            <a:r>
              <a:rPr lang="en-US" dirty="0" smtClean="0"/>
              <a:t>Articulation</a:t>
            </a:r>
          </a:p>
          <a:p>
            <a:pPr fontAlgn="auto">
              <a:defRPr/>
            </a:pPr>
            <a:r>
              <a:rPr lang="en-US" dirty="0" smtClean="0"/>
              <a:t>Dialect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Volume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3200400" cy="3962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Loudness or softness of voice.</a:t>
            </a:r>
            <a:endParaRPr 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3556" name="ShockwaveFlash1" r:id="rId2" imgW="3657600" imgH="2743200"/>
        </mc:Choice>
        <mc:Fallback>
          <p:control name="ShockwaveFlash1" r:id="rId2" imgW="3657600" imgH="274320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76800" y="2590800"/>
                  <a:ext cx="3657600" cy="274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Pitch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3048000" cy="3962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Highness or lowness of voice.</a:t>
            </a:r>
            <a:endParaRPr 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4580" name="ShockwaveFlash1" r:id="rId2" imgW="3657600" imgH="2743200"/>
        </mc:Choice>
        <mc:Fallback>
          <p:control name="ShockwaveFlash1" r:id="rId2" imgW="3657600" imgH="274320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00600" y="2590800"/>
                  <a:ext cx="3657600" cy="274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2895600" cy="3962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Speed at which a person speaks.</a:t>
            </a:r>
            <a:endParaRPr 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5604" name="ShockwaveFlash1" r:id="rId2" imgW="3657600" imgH="2743200"/>
        </mc:Choice>
        <mc:Fallback>
          <p:control name="ShockwaveFlash1" r:id="rId2" imgW="3657600" imgH="274320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43400" y="2514600"/>
                  <a:ext cx="3657600" cy="274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Pauses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3657600" cy="3962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Momentary break in vocal delivery.</a:t>
            </a:r>
            <a:endParaRPr 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6628" name="ShockwaveFlash1" r:id="rId2" imgW="3657600" imgH="2743200"/>
        </mc:Choice>
        <mc:Fallback>
          <p:control name="ShockwaveFlash1" r:id="rId2" imgW="3657600" imgH="274320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9200" y="2590800"/>
                  <a:ext cx="3657600" cy="274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PS11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S11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</TotalTime>
  <Words>289</Words>
  <Application>Microsoft Office PowerPoint</Application>
  <PresentationFormat>On-screen Show (4:3)</PresentationFormat>
  <Paragraphs>71</Paragraphs>
  <Slides>21</Slides>
  <Notes>21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APS11e Master</vt:lpstr>
      <vt:lpstr>Custom Design</vt:lpstr>
      <vt:lpstr>PowerPoint Presentation</vt:lpstr>
      <vt:lpstr>Nonverbal Communication</vt:lpstr>
      <vt:lpstr>Methods of Delivery</vt:lpstr>
      <vt:lpstr>Goal: Conversational Quality</vt:lpstr>
      <vt:lpstr>Speaker’s Voice</vt:lpstr>
      <vt:lpstr>Volume</vt:lpstr>
      <vt:lpstr>Pitch</vt:lpstr>
      <vt:lpstr>Rate</vt:lpstr>
      <vt:lpstr>Pauses</vt:lpstr>
      <vt:lpstr>Vocalized Pauses</vt:lpstr>
      <vt:lpstr>Vocal Variety</vt:lpstr>
      <vt:lpstr>Pronunciation</vt:lpstr>
      <vt:lpstr>Articulation</vt:lpstr>
      <vt:lpstr>Dialect</vt:lpstr>
      <vt:lpstr>Speaker’s Body</vt:lpstr>
      <vt:lpstr>Eye Contact</vt:lpstr>
      <vt:lpstr>Practicing Delivery</vt:lpstr>
      <vt:lpstr>Preparing Q&amp;A</vt:lpstr>
      <vt:lpstr>Managing Q&amp;A</vt:lpstr>
      <vt:lpstr>Managing Q&amp;A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APS 11e</dc:title>
  <dc:creator>APS 11e</dc:creator>
  <cp:lastModifiedBy>Clonedev</cp:lastModifiedBy>
  <cp:revision>115</cp:revision>
  <dcterms:created xsi:type="dcterms:W3CDTF">2011-07-12T18:06:15Z</dcterms:created>
  <dcterms:modified xsi:type="dcterms:W3CDTF">2013-12-05T21:55:19Z</dcterms:modified>
</cp:coreProperties>
</file>